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Titillium Web"/>
      <p:regular r:id="rId30"/>
      <p:bold r:id="rId31"/>
      <p:italic r:id="rId32"/>
      <p:boldItalic r:id="rId33"/>
    </p:embeddedFont>
    <p:embeddedFont>
      <p:font typeface="Titillium Web Light"/>
      <p:regular r:id="rId34"/>
      <p:bold r:id="rId35"/>
      <p:italic r:id="rId36"/>
      <p:boldItalic r:id="rId37"/>
    </p:embeddedFon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6.xml"/><Relationship Id="rId41" Type="http://schemas.openxmlformats.org/officeDocument/2006/relationships/font" Target="fonts/CenturyGoth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TitilliumWeb-bold.fntdata"/><Relationship Id="rId30" Type="http://schemas.openxmlformats.org/officeDocument/2006/relationships/font" Target="fonts/TitilliumWeb-regular.fntdata"/><Relationship Id="rId11" Type="http://schemas.openxmlformats.org/officeDocument/2006/relationships/slide" Target="slides/slide7.xml"/><Relationship Id="rId33" Type="http://schemas.openxmlformats.org/officeDocument/2006/relationships/font" Target="fonts/TitilliumWeb-boldItalic.fntdata"/><Relationship Id="rId10" Type="http://schemas.openxmlformats.org/officeDocument/2006/relationships/slide" Target="slides/slide6.xml"/><Relationship Id="rId32" Type="http://schemas.openxmlformats.org/officeDocument/2006/relationships/font" Target="fonts/TitilliumWeb-italic.fntdata"/><Relationship Id="rId13" Type="http://schemas.openxmlformats.org/officeDocument/2006/relationships/slide" Target="slides/slide9.xml"/><Relationship Id="rId35" Type="http://schemas.openxmlformats.org/officeDocument/2006/relationships/font" Target="fonts/TitilliumWebLight-bold.fntdata"/><Relationship Id="rId12" Type="http://schemas.openxmlformats.org/officeDocument/2006/relationships/slide" Target="slides/slide8.xml"/><Relationship Id="rId34" Type="http://schemas.openxmlformats.org/officeDocument/2006/relationships/font" Target="fonts/TitilliumWebLight-regular.fntdata"/><Relationship Id="rId15" Type="http://schemas.openxmlformats.org/officeDocument/2006/relationships/slide" Target="slides/slide11.xml"/><Relationship Id="rId37" Type="http://schemas.openxmlformats.org/officeDocument/2006/relationships/font" Target="fonts/TitilliumWebLight-boldItalic.fntdata"/><Relationship Id="rId14" Type="http://schemas.openxmlformats.org/officeDocument/2006/relationships/slide" Target="slides/slide10.xml"/><Relationship Id="rId36" Type="http://schemas.openxmlformats.org/officeDocument/2006/relationships/font" Target="fonts/TitilliumWebLight-italic.fntdata"/><Relationship Id="rId17" Type="http://schemas.openxmlformats.org/officeDocument/2006/relationships/slide" Target="slides/slide13.xml"/><Relationship Id="rId39" Type="http://schemas.openxmlformats.org/officeDocument/2006/relationships/font" Target="fonts/CenturyGothic-bold.fntdata"/><Relationship Id="rId16" Type="http://schemas.openxmlformats.org/officeDocument/2006/relationships/slide" Target="slides/slide12.xml"/><Relationship Id="rId38" Type="http://schemas.openxmlformats.org/officeDocument/2006/relationships/font" Target="fonts/CenturyGoth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fbadbf075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fbadbf07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fbadbf075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fbadbf07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fbadbf075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fbadbf0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fbadbf075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fbadbf0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fbadbf5db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fbadbf5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fbadbf075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fbadbf07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fbadbf5db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fbadbf5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fbadbf075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fbadbf07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fbadbf075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fbadbf07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59b4721fb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59b4721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fbadbf075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fbadbf07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fbadbf075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fbadbf07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fbadbf075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fbadbf07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fbadbf075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fbadbf07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fbadbf075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fbadbf07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59b4721fb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59b4721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fbadbf5db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fbadbf5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fbadbf07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fbadbf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59b4721fb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59b4721f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fbadbf075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fbadbf0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fbadbf075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fbadbf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fbadbf075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fbadbf07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685800" y="743850"/>
            <a:ext cx="5796900" cy="11598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973750"/>
            <a:ext cx="57969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2230450"/>
            <a:ext cx="5796900" cy="46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lvl1pPr indent="-444500" lvl="0" marL="457200" rtl="0">
              <a:spcBef>
                <a:spcPts val="600"/>
              </a:spcBef>
              <a:spcAft>
                <a:spcPts val="0"/>
              </a:spcAft>
              <a:buSzPts val="3400"/>
              <a:buChar char="▰"/>
              <a:defRPr sz="34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9" name="Google Shape;19;p4"/>
          <p:cNvSpPr txBox="1"/>
          <p:nvPr/>
        </p:nvSpPr>
        <p:spPr>
          <a:xfrm>
            <a:off x="604350" y="627175"/>
            <a:ext cx="870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7DFFB1"/>
                </a:solidFill>
                <a:latin typeface="Titillium Web"/>
                <a:ea typeface="Titillium Web"/>
                <a:cs typeface="Titillium Web"/>
                <a:sym typeface="Titillium Web"/>
              </a:rPr>
              <a:t>“</a:t>
            </a:r>
            <a:endParaRPr b="1" sz="9600">
              <a:solidFill>
                <a:srgbClr val="7DFFB1"/>
              </a:solidFill>
              <a:latin typeface="Titillium Web"/>
              <a:ea typeface="Titillium Web"/>
              <a:cs typeface="Titillium Web"/>
              <a:sym typeface="Titillium Web"/>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6"/>
          <p:cNvSpPr txBox="1"/>
          <p:nvPr>
            <p:ph idx="1" type="body"/>
          </p:nvPr>
        </p:nvSpPr>
        <p:spPr>
          <a:xfrm>
            <a:off x="457200"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0" name="Google Shape;30;p6"/>
          <p:cNvSpPr txBox="1"/>
          <p:nvPr>
            <p:ph idx="2" type="body"/>
          </p:nvPr>
        </p:nvSpPr>
        <p:spPr>
          <a:xfrm>
            <a:off x="3558095"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7"/>
          <p:cNvSpPr txBox="1"/>
          <p:nvPr>
            <p:ph idx="1" type="body"/>
          </p:nvPr>
        </p:nvSpPr>
        <p:spPr>
          <a:xfrm>
            <a:off x="457200"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2544155"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4631111"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2" name="Google Shape;4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0"/>
            <a:ext cx="60255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7DFFB1"/>
            </a:gs>
            <a:gs pos="12000">
              <a:srgbClr val="00AAC6"/>
            </a:gs>
            <a:gs pos="51000">
              <a:srgbClr val="0037B3"/>
            </a:gs>
            <a:gs pos="100000">
              <a:srgbClr val="00001A"/>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60255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9pPr>
          </a:lstStyle>
          <a:p/>
        </p:txBody>
      </p:sp>
      <p:sp>
        <p:nvSpPr>
          <p:cNvPr id="7" name="Google Shape;7;p1"/>
          <p:cNvSpPr txBox="1"/>
          <p:nvPr>
            <p:ph idx="1" type="body"/>
          </p:nvPr>
        </p:nvSpPr>
        <p:spPr>
          <a:xfrm>
            <a:off x="457200" y="1428748"/>
            <a:ext cx="6025500" cy="31488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10"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www.youtube.com/watch?v=a2UpQiP4zbA" TargetMode="Externa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mailto:jerryxu4@gmail.com" TargetMode="External"/><Relationship Id="rId4" Type="http://schemas.openxmlformats.org/officeDocument/2006/relationships/hyperlink" Target="https://github.com/xu-jerry/trafficlight-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hci.iwr.uni-heidelberg.de/node/613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1"/>
          <p:cNvSpPr txBox="1"/>
          <p:nvPr>
            <p:ph type="ctrTitle"/>
          </p:nvPr>
        </p:nvSpPr>
        <p:spPr>
          <a:xfrm>
            <a:off x="685800" y="743850"/>
            <a:ext cx="5796900" cy="259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600"/>
              <a:t>Image Preprocessing and the Convolution Neural Network Model for Traffic Light Recognition</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3</a:t>
            </a:r>
            <a:r>
              <a:rPr lang="en"/>
              <a:t>.</a:t>
            </a:r>
            <a:endParaRPr/>
          </a:p>
          <a:p>
            <a:pPr indent="0" lvl="0" marL="0" rtl="0" algn="l">
              <a:spcBef>
                <a:spcPts val="0"/>
              </a:spcBef>
              <a:spcAft>
                <a:spcPts val="0"/>
              </a:spcAft>
              <a:buNone/>
            </a:pPr>
            <a:r>
              <a:rPr lang="en"/>
              <a:t>EXECUTION</a:t>
            </a:r>
            <a:endParaRPr/>
          </a:p>
        </p:txBody>
      </p:sp>
      <p:sp>
        <p:nvSpPr>
          <p:cNvPr id="117" name="Google Shape;117;p20"/>
          <p:cNvSpPr txBox="1"/>
          <p:nvPr>
            <p:ph idx="1" type="subTitle"/>
          </p:nvPr>
        </p:nvSpPr>
        <p:spPr>
          <a:xfrm>
            <a:off x="685800" y="2840050"/>
            <a:ext cx="5796900" cy="4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Steps to creating the CNN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idx="1" type="body"/>
          </p:nvPr>
        </p:nvSpPr>
        <p:spPr>
          <a:xfrm>
            <a:off x="457200" y="3484450"/>
            <a:ext cx="8421000" cy="1101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Only used traffic lights that were more than 10 pixels tall and 5 pixels wide</a:t>
            </a:r>
            <a:endParaRPr sz="1800"/>
          </a:p>
          <a:p>
            <a:pPr indent="-342900" lvl="0" marL="457200" rtl="0" algn="l">
              <a:spcBef>
                <a:spcPts val="0"/>
              </a:spcBef>
              <a:spcAft>
                <a:spcPts val="0"/>
              </a:spcAft>
              <a:buSzPts val="1800"/>
              <a:buChar char="▰"/>
            </a:pPr>
            <a:r>
              <a:rPr lang="en" sz="1800"/>
              <a:t>Saved the annotated images + cropped images</a:t>
            </a:r>
            <a:endParaRPr sz="1800"/>
          </a:p>
          <a:p>
            <a:pPr indent="-342900" lvl="0" marL="457200" rtl="0" algn="l">
              <a:spcBef>
                <a:spcPts val="0"/>
              </a:spcBef>
              <a:spcAft>
                <a:spcPts val="0"/>
              </a:spcAft>
              <a:buSzPts val="1800"/>
              <a:buChar char="▰"/>
            </a:pPr>
            <a:r>
              <a:rPr lang="en" sz="1800"/>
              <a:t>Split the training data into 80% to true training, 20% to validation (check for overfitting)</a:t>
            </a:r>
            <a:endParaRPr sz="1800"/>
          </a:p>
        </p:txBody>
      </p:sp>
      <p:sp>
        <p:nvSpPr>
          <p:cNvPr id="123" name="Google Shape;123;p21"/>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Preprocessing</a:t>
            </a:r>
            <a:endParaRPr/>
          </a:p>
        </p:txBody>
      </p:sp>
      <p:sp>
        <p:nvSpPr>
          <p:cNvPr id="124" name="Google Shape;124;p21"/>
          <p:cNvSpPr txBox="1"/>
          <p:nvPr>
            <p:ph idx="1" type="body"/>
          </p:nvPr>
        </p:nvSpPr>
        <p:spPr>
          <a:xfrm>
            <a:off x="457200" y="1549450"/>
            <a:ext cx="4630500" cy="20136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To use the training images, I first cropped out the individual traffic lights and separated them into folders based on their label</a:t>
            </a:r>
            <a:endParaRPr sz="1800"/>
          </a:p>
          <a:p>
            <a:pPr indent="-342900" lvl="1" marL="914400" rtl="0" algn="l">
              <a:spcBef>
                <a:spcPts val="0"/>
              </a:spcBef>
              <a:spcAft>
                <a:spcPts val="0"/>
              </a:spcAft>
              <a:buSzPts val="1800"/>
              <a:buChar char="○"/>
            </a:pPr>
            <a:r>
              <a:rPr lang="en" sz="1800"/>
              <a:t>Used YAML file</a:t>
            </a:r>
            <a:endParaRPr sz="1800"/>
          </a:p>
          <a:p>
            <a:pPr indent="-342900" lvl="1" marL="914400" rtl="0" algn="l">
              <a:spcBef>
                <a:spcPts val="0"/>
              </a:spcBef>
              <a:spcAft>
                <a:spcPts val="0"/>
              </a:spcAft>
              <a:buSzPts val="1800"/>
              <a:buChar char="○"/>
            </a:pPr>
            <a:r>
              <a:rPr lang="en" sz="1800"/>
              <a:t>Originally had off + occluded as labels,  I removed </a:t>
            </a:r>
            <a:endParaRPr sz="1800"/>
          </a:p>
        </p:txBody>
      </p:sp>
      <p:sp>
        <p:nvSpPr>
          <p:cNvPr id="125" name="Google Shape;125;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21"/>
          <p:cNvPicPr preferRelativeResize="0"/>
          <p:nvPr/>
        </p:nvPicPr>
        <p:blipFill>
          <a:blip r:embed="rId3">
            <a:alphaModFix/>
          </a:blip>
          <a:stretch>
            <a:fillRect/>
          </a:stretch>
        </p:blipFill>
        <p:spPr>
          <a:xfrm>
            <a:off x="5210025" y="1291975"/>
            <a:ext cx="3668251" cy="215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457200" y="1428750"/>
            <a:ext cx="2924700" cy="315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Train</a:t>
            </a:r>
            <a:endParaRPr b="1"/>
          </a:p>
          <a:p>
            <a:pPr indent="0" lvl="0" marL="0" rtl="0" algn="l">
              <a:spcBef>
                <a:spcPts val="600"/>
              </a:spcBef>
              <a:spcAft>
                <a:spcPts val="0"/>
              </a:spcAft>
              <a:buNone/>
            </a:pPr>
            <a:r>
              <a:t/>
            </a:r>
            <a:endParaRPr/>
          </a:p>
        </p:txBody>
      </p:sp>
      <p:sp>
        <p:nvSpPr>
          <p:cNvPr id="132" name="Google Shape;132;p22"/>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TRAIN AND TEST DATA STATISTICS</a:t>
            </a:r>
            <a:endParaRPr sz="2800"/>
          </a:p>
        </p:txBody>
      </p:sp>
      <p:sp>
        <p:nvSpPr>
          <p:cNvPr id="133" name="Google Shape;133;p22"/>
          <p:cNvSpPr txBox="1"/>
          <p:nvPr>
            <p:ph idx="2" type="body"/>
          </p:nvPr>
        </p:nvSpPr>
        <p:spPr>
          <a:xfrm>
            <a:off x="4495795" y="1428750"/>
            <a:ext cx="2924700" cy="315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Test</a:t>
            </a:r>
            <a:endParaRPr b="1"/>
          </a:p>
          <a:p>
            <a:pPr indent="0" lvl="0" marL="0" rtl="0" algn="l">
              <a:spcBef>
                <a:spcPts val="600"/>
              </a:spcBef>
              <a:spcAft>
                <a:spcPts val="0"/>
              </a:spcAft>
              <a:buNone/>
            </a:pPr>
            <a:r>
              <a:t/>
            </a:r>
            <a:endParaRPr/>
          </a:p>
        </p:txBody>
      </p:sp>
      <p:sp>
        <p:nvSpPr>
          <p:cNvPr id="134" name="Google Shape;134;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2382232" y="3552934"/>
            <a:ext cx="2113562" cy="1464516"/>
          </a:xfrm>
          <a:prstGeom prst="rect">
            <a:avLst/>
          </a:prstGeom>
          <a:noFill/>
          <a:ln>
            <a:noFill/>
          </a:ln>
        </p:spPr>
      </p:pic>
      <p:pic>
        <p:nvPicPr>
          <p:cNvPr id="136" name="Google Shape;136;p22"/>
          <p:cNvPicPr preferRelativeResize="0"/>
          <p:nvPr/>
        </p:nvPicPr>
        <p:blipFill>
          <a:blip r:embed="rId4">
            <a:alphaModFix/>
          </a:blip>
          <a:stretch>
            <a:fillRect/>
          </a:stretch>
        </p:blipFill>
        <p:spPr>
          <a:xfrm>
            <a:off x="232095" y="3552925"/>
            <a:ext cx="2080291" cy="1464525"/>
          </a:xfrm>
          <a:prstGeom prst="rect">
            <a:avLst/>
          </a:prstGeom>
          <a:noFill/>
          <a:ln>
            <a:noFill/>
          </a:ln>
        </p:spPr>
      </p:pic>
      <p:pic>
        <p:nvPicPr>
          <p:cNvPr id="137" name="Google Shape;137;p22"/>
          <p:cNvPicPr preferRelativeResize="0"/>
          <p:nvPr/>
        </p:nvPicPr>
        <p:blipFill>
          <a:blip r:embed="rId5">
            <a:alphaModFix/>
          </a:blip>
          <a:stretch>
            <a:fillRect/>
          </a:stretch>
        </p:blipFill>
        <p:spPr>
          <a:xfrm>
            <a:off x="251513" y="2011725"/>
            <a:ext cx="2041459" cy="1464525"/>
          </a:xfrm>
          <a:prstGeom prst="rect">
            <a:avLst/>
          </a:prstGeom>
          <a:noFill/>
          <a:ln>
            <a:noFill/>
          </a:ln>
        </p:spPr>
      </p:pic>
      <p:pic>
        <p:nvPicPr>
          <p:cNvPr id="138" name="Google Shape;138;p22"/>
          <p:cNvPicPr preferRelativeResize="0"/>
          <p:nvPr/>
        </p:nvPicPr>
        <p:blipFill>
          <a:blip r:embed="rId6">
            <a:alphaModFix/>
          </a:blip>
          <a:stretch>
            <a:fillRect/>
          </a:stretch>
        </p:blipFill>
        <p:spPr>
          <a:xfrm>
            <a:off x="2373675" y="1980727"/>
            <a:ext cx="2113575" cy="1476148"/>
          </a:xfrm>
          <a:prstGeom prst="rect">
            <a:avLst/>
          </a:prstGeom>
          <a:noFill/>
          <a:ln>
            <a:noFill/>
          </a:ln>
        </p:spPr>
      </p:pic>
      <p:pic>
        <p:nvPicPr>
          <p:cNvPr id="139" name="Google Shape;139;p22"/>
          <p:cNvPicPr preferRelativeResize="0"/>
          <p:nvPr/>
        </p:nvPicPr>
        <p:blipFill>
          <a:blip r:embed="rId7">
            <a:alphaModFix/>
          </a:blip>
          <a:stretch>
            <a:fillRect/>
          </a:stretch>
        </p:blipFill>
        <p:spPr>
          <a:xfrm>
            <a:off x="6724675" y="3552926"/>
            <a:ext cx="2113575" cy="1464524"/>
          </a:xfrm>
          <a:prstGeom prst="rect">
            <a:avLst/>
          </a:prstGeom>
          <a:noFill/>
          <a:ln>
            <a:noFill/>
          </a:ln>
        </p:spPr>
      </p:pic>
      <p:pic>
        <p:nvPicPr>
          <p:cNvPr id="140" name="Google Shape;140;p22"/>
          <p:cNvPicPr preferRelativeResize="0"/>
          <p:nvPr/>
        </p:nvPicPr>
        <p:blipFill>
          <a:blip r:embed="rId8">
            <a:alphaModFix/>
          </a:blip>
          <a:stretch>
            <a:fillRect/>
          </a:stretch>
        </p:blipFill>
        <p:spPr>
          <a:xfrm>
            <a:off x="4570100" y="3552936"/>
            <a:ext cx="2080275" cy="1464514"/>
          </a:xfrm>
          <a:prstGeom prst="rect">
            <a:avLst/>
          </a:prstGeom>
          <a:noFill/>
          <a:ln>
            <a:noFill/>
          </a:ln>
        </p:spPr>
      </p:pic>
      <p:pic>
        <p:nvPicPr>
          <p:cNvPr id="141" name="Google Shape;141;p22"/>
          <p:cNvPicPr preferRelativeResize="0"/>
          <p:nvPr/>
        </p:nvPicPr>
        <p:blipFill>
          <a:blip r:embed="rId9">
            <a:alphaModFix/>
          </a:blip>
          <a:stretch>
            <a:fillRect/>
          </a:stretch>
        </p:blipFill>
        <p:spPr>
          <a:xfrm>
            <a:off x="4585245" y="1953794"/>
            <a:ext cx="2041450" cy="1464518"/>
          </a:xfrm>
          <a:prstGeom prst="rect">
            <a:avLst/>
          </a:prstGeom>
          <a:noFill/>
          <a:ln>
            <a:noFill/>
          </a:ln>
        </p:spPr>
      </p:pic>
      <p:pic>
        <p:nvPicPr>
          <p:cNvPr id="142" name="Google Shape;142;p22"/>
          <p:cNvPicPr preferRelativeResize="0"/>
          <p:nvPr/>
        </p:nvPicPr>
        <p:blipFill>
          <a:blip r:embed="rId10">
            <a:alphaModFix/>
          </a:blip>
          <a:stretch>
            <a:fillRect/>
          </a:stretch>
        </p:blipFill>
        <p:spPr>
          <a:xfrm>
            <a:off x="6724670" y="1927915"/>
            <a:ext cx="2113575" cy="1516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idx="4294967295" type="ctrTitle"/>
          </p:nvPr>
        </p:nvSpPr>
        <p:spPr>
          <a:xfrm>
            <a:off x="685800" y="3675675"/>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CROPPED TRAINING IMAGES</a:t>
            </a:r>
            <a:endParaRPr/>
          </a:p>
        </p:txBody>
      </p:sp>
      <p:grpSp>
        <p:nvGrpSpPr>
          <p:cNvPr id="148" name="Google Shape;148;p23"/>
          <p:cNvGrpSpPr/>
          <p:nvPr/>
        </p:nvGrpSpPr>
        <p:grpSpPr>
          <a:xfrm>
            <a:off x="1745961" y="352459"/>
            <a:ext cx="1675491" cy="1675513"/>
            <a:chOff x="6643075" y="3664250"/>
            <a:chExt cx="407950" cy="407975"/>
          </a:xfrm>
        </p:grpSpPr>
        <p:sp>
          <p:nvSpPr>
            <p:cNvPr id="149" name="Google Shape;149;p23"/>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3"/>
          <p:cNvGrpSpPr/>
          <p:nvPr/>
        </p:nvGrpSpPr>
        <p:grpSpPr>
          <a:xfrm rot="727535">
            <a:off x="750467" y="1987952"/>
            <a:ext cx="688825" cy="688786"/>
            <a:chOff x="576250" y="4319400"/>
            <a:chExt cx="442075" cy="442050"/>
          </a:xfrm>
        </p:grpSpPr>
        <p:sp>
          <p:nvSpPr>
            <p:cNvPr id="152" name="Google Shape;152;p23"/>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3"/>
          <p:cNvSpPr/>
          <p:nvPr/>
        </p:nvSpPr>
        <p:spPr>
          <a:xfrm>
            <a:off x="1344744" y="738932"/>
            <a:ext cx="261927" cy="2500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rot="2697461">
            <a:off x="3070537" y="2019141"/>
            <a:ext cx="397516" cy="37956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3385024" y="1802439"/>
            <a:ext cx="159240" cy="152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rot="1280389">
            <a:off x="1163299" y="1493211"/>
            <a:ext cx="159248" cy="15210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3"/>
          <p:cNvPicPr preferRelativeResize="0"/>
          <p:nvPr/>
        </p:nvPicPr>
        <p:blipFill>
          <a:blip r:embed="rId3">
            <a:alphaModFix/>
          </a:blip>
          <a:stretch>
            <a:fillRect/>
          </a:stretch>
        </p:blipFill>
        <p:spPr>
          <a:xfrm>
            <a:off x="4475449" y="547913"/>
            <a:ext cx="767813" cy="2840899"/>
          </a:xfrm>
          <a:prstGeom prst="rect">
            <a:avLst/>
          </a:prstGeom>
          <a:noFill/>
          <a:ln>
            <a:noFill/>
          </a:ln>
        </p:spPr>
      </p:pic>
      <p:pic>
        <p:nvPicPr>
          <p:cNvPr id="162" name="Google Shape;162;p23"/>
          <p:cNvPicPr preferRelativeResize="0"/>
          <p:nvPr/>
        </p:nvPicPr>
        <p:blipFill>
          <a:blip r:embed="rId4">
            <a:alphaModFix/>
          </a:blip>
          <a:stretch>
            <a:fillRect/>
          </a:stretch>
        </p:blipFill>
        <p:spPr>
          <a:xfrm>
            <a:off x="5969188" y="559825"/>
            <a:ext cx="818150" cy="2817075"/>
          </a:xfrm>
          <a:prstGeom prst="rect">
            <a:avLst/>
          </a:prstGeom>
          <a:noFill/>
          <a:ln>
            <a:noFill/>
          </a:ln>
        </p:spPr>
      </p:pic>
      <p:pic>
        <p:nvPicPr>
          <p:cNvPr id="163" name="Google Shape;163;p23"/>
          <p:cNvPicPr preferRelativeResize="0"/>
          <p:nvPr/>
        </p:nvPicPr>
        <p:blipFill>
          <a:blip r:embed="rId5">
            <a:alphaModFix/>
          </a:blip>
          <a:stretch>
            <a:fillRect/>
          </a:stretch>
        </p:blipFill>
        <p:spPr>
          <a:xfrm>
            <a:off x="7513300" y="559825"/>
            <a:ext cx="818150" cy="281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4"/>
          <p:cNvSpPr txBox="1"/>
          <p:nvPr>
            <p:ph idx="4294967295" type="ctrTitle"/>
          </p:nvPr>
        </p:nvSpPr>
        <p:spPr>
          <a:xfrm>
            <a:off x="515375" y="292475"/>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Challenging Cases</a:t>
            </a:r>
            <a:endParaRPr/>
          </a:p>
        </p:txBody>
      </p:sp>
      <p:pic>
        <p:nvPicPr>
          <p:cNvPr id="170" name="Google Shape;170;p24"/>
          <p:cNvPicPr preferRelativeResize="0"/>
          <p:nvPr/>
        </p:nvPicPr>
        <p:blipFill>
          <a:blip r:embed="rId3">
            <a:alphaModFix/>
          </a:blip>
          <a:stretch>
            <a:fillRect/>
          </a:stretch>
        </p:blipFill>
        <p:spPr>
          <a:xfrm>
            <a:off x="515375" y="1838300"/>
            <a:ext cx="4020499" cy="2261525"/>
          </a:xfrm>
          <a:prstGeom prst="rect">
            <a:avLst/>
          </a:prstGeom>
          <a:noFill/>
          <a:ln>
            <a:noFill/>
          </a:ln>
        </p:spPr>
      </p:pic>
      <p:pic>
        <p:nvPicPr>
          <p:cNvPr id="171" name="Google Shape;171;p24"/>
          <p:cNvPicPr preferRelativeResize="0"/>
          <p:nvPr/>
        </p:nvPicPr>
        <p:blipFill>
          <a:blip r:embed="rId4">
            <a:alphaModFix/>
          </a:blip>
          <a:stretch>
            <a:fillRect/>
          </a:stretch>
        </p:blipFill>
        <p:spPr>
          <a:xfrm>
            <a:off x="4937850" y="1838300"/>
            <a:ext cx="4020499" cy="2261529"/>
          </a:xfrm>
          <a:prstGeom prst="rect">
            <a:avLst/>
          </a:prstGeom>
          <a:noFill/>
          <a:ln>
            <a:noFill/>
          </a:ln>
        </p:spPr>
      </p:pic>
      <p:sp>
        <p:nvSpPr>
          <p:cNvPr id="172" name="Google Shape;172;p24"/>
          <p:cNvSpPr txBox="1"/>
          <p:nvPr>
            <p:ph idx="4294967295" type="body"/>
          </p:nvPr>
        </p:nvSpPr>
        <p:spPr>
          <a:xfrm>
            <a:off x="2034675" y="4306874"/>
            <a:ext cx="981900" cy="50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Too small</a:t>
            </a:r>
            <a:endParaRPr sz="1800"/>
          </a:p>
        </p:txBody>
      </p:sp>
      <p:sp>
        <p:nvSpPr>
          <p:cNvPr id="173" name="Google Shape;173;p24"/>
          <p:cNvSpPr txBox="1"/>
          <p:nvPr>
            <p:ph idx="4294967295" type="body"/>
          </p:nvPr>
        </p:nvSpPr>
        <p:spPr>
          <a:xfrm>
            <a:off x="6457150" y="4306874"/>
            <a:ext cx="981900" cy="50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Occluded</a:t>
            </a:r>
            <a:endParaRPr sz="1800"/>
          </a:p>
        </p:txBody>
      </p:sp>
      <p:sp>
        <p:nvSpPr>
          <p:cNvPr id="174" name="Google Shape;174;p24"/>
          <p:cNvSpPr/>
          <p:nvPr/>
        </p:nvSpPr>
        <p:spPr>
          <a:xfrm>
            <a:off x="2441775" y="2671675"/>
            <a:ext cx="120600" cy="1485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5673575" y="2748150"/>
            <a:ext cx="203400" cy="2205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Training</a:t>
            </a:r>
            <a:endParaRPr/>
          </a:p>
        </p:txBody>
      </p:sp>
      <p:sp>
        <p:nvSpPr>
          <p:cNvPr id="181" name="Google Shape;181;p2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Based on calculating cross entropy loss aka softmax loss, where the loss is -log of the sum of the other label probabilities</a:t>
            </a:r>
            <a:endParaRPr sz="1800"/>
          </a:p>
          <a:p>
            <a:pPr indent="-342900" lvl="0" marL="457200" rtl="0" algn="l">
              <a:spcBef>
                <a:spcPts val="0"/>
              </a:spcBef>
              <a:spcAft>
                <a:spcPts val="0"/>
              </a:spcAft>
              <a:buSzPts val="1800"/>
              <a:buChar char="▰"/>
            </a:pPr>
            <a:r>
              <a:rPr lang="en" sz="1800"/>
              <a:t>The more accurate the labeling, the lower the loss</a:t>
            </a:r>
            <a:endParaRPr sz="1800"/>
          </a:p>
          <a:p>
            <a:pPr indent="-342900" lvl="0" marL="457200" rtl="0" algn="l">
              <a:spcBef>
                <a:spcPts val="0"/>
              </a:spcBef>
              <a:spcAft>
                <a:spcPts val="0"/>
              </a:spcAft>
              <a:buSzPts val="1800"/>
              <a:buChar char="▰"/>
            </a:pPr>
            <a:r>
              <a:rPr lang="en" sz="1800"/>
              <a:t>Initialized learning rate at 0.001, decay learning rate by ⅕ when change in loss is less than 5 times the learning rate</a:t>
            </a:r>
            <a:endParaRPr sz="1800"/>
          </a:p>
          <a:p>
            <a:pPr indent="-342900" lvl="0" marL="457200" rtl="0" algn="l">
              <a:spcBef>
                <a:spcPts val="0"/>
              </a:spcBef>
              <a:spcAft>
                <a:spcPts val="0"/>
              </a:spcAft>
              <a:buSzPts val="1800"/>
              <a:buChar char="▰"/>
            </a:pPr>
            <a:r>
              <a:rPr lang="en" sz="1800"/>
              <a:t>Went through 10 epochs (repetitions) through all the data</a:t>
            </a:r>
            <a:endParaRPr sz="1800"/>
          </a:p>
          <a:p>
            <a:pPr indent="-342900" lvl="0" marL="457200" rtl="0" algn="l">
              <a:spcBef>
                <a:spcPts val="0"/>
              </a:spcBef>
              <a:spcAft>
                <a:spcPts val="0"/>
              </a:spcAft>
              <a:buSzPts val="1800"/>
              <a:buChar char="▰"/>
            </a:pPr>
            <a:r>
              <a:rPr lang="en" sz="1800"/>
              <a:t>Used architecture from a CIFAR-10 tutorial</a:t>
            </a:r>
            <a:endParaRPr sz="1800"/>
          </a:p>
          <a:p>
            <a:pPr indent="-342900" lvl="0" marL="457200" rtl="0" algn="l">
              <a:spcBef>
                <a:spcPts val="0"/>
              </a:spcBef>
              <a:spcAft>
                <a:spcPts val="0"/>
              </a:spcAft>
              <a:buSzPts val="1800"/>
              <a:buChar char="▰"/>
            </a:pPr>
            <a:r>
              <a:rPr lang="en" sz="1800"/>
              <a:t>After saving the data and running </a:t>
            </a:r>
            <a:r>
              <a:rPr lang="en" sz="1800"/>
              <a:t>through</a:t>
            </a:r>
            <a:r>
              <a:rPr lang="en" sz="1800"/>
              <a:t> the training, test, and validation data...</a:t>
            </a:r>
            <a:endParaRPr sz="1800"/>
          </a:p>
        </p:txBody>
      </p:sp>
      <p:sp>
        <p:nvSpPr>
          <p:cNvPr id="182" name="Google Shape;182;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447900" y="2581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Training and Validation Losses</a:t>
            </a:r>
            <a:endParaRPr/>
          </a:p>
        </p:txBody>
      </p:sp>
      <p:sp>
        <p:nvSpPr>
          <p:cNvPr id="188" name="Google Shape;188;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6"/>
          <p:cNvPicPr preferRelativeResize="0"/>
          <p:nvPr/>
        </p:nvPicPr>
        <p:blipFill>
          <a:blip r:embed="rId3">
            <a:alphaModFix/>
          </a:blip>
          <a:stretch>
            <a:fillRect/>
          </a:stretch>
        </p:blipFill>
        <p:spPr>
          <a:xfrm>
            <a:off x="2071813" y="1291975"/>
            <a:ext cx="5000375" cy="352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p:nvPr/>
        </p:nvSpPr>
        <p:spPr>
          <a:xfrm>
            <a:off x="1376509" y="1331223"/>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7"/>
          <p:cNvPicPr preferRelativeResize="0"/>
          <p:nvPr/>
        </p:nvPicPr>
        <p:blipFill>
          <a:blip r:embed="rId3">
            <a:alphaModFix/>
          </a:blip>
          <a:stretch>
            <a:fillRect/>
          </a:stretch>
        </p:blipFill>
        <p:spPr>
          <a:xfrm>
            <a:off x="306100" y="1714624"/>
            <a:ext cx="392400" cy="1451901"/>
          </a:xfrm>
          <a:prstGeom prst="rect">
            <a:avLst/>
          </a:prstGeom>
          <a:noFill/>
          <a:ln>
            <a:noFill/>
          </a:ln>
        </p:spPr>
      </p:pic>
      <p:sp>
        <p:nvSpPr>
          <p:cNvPr id="197" name="Google Shape;197;p27"/>
          <p:cNvSpPr/>
          <p:nvPr/>
        </p:nvSpPr>
        <p:spPr>
          <a:xfrm>
            <a:off x="8263025" y="1099600"/>
            <a:ext cx="371400" cy="3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a</a:t>
            </a:r>
            <a:endParaRPr>
              <a:latin typeface="Century Gothic"/>
              <a:ea typeface="Century Gothic"/>
              <a:cs typeface="Century Gothic"/>
              <a:sym typeface="Century Gothic"/>
            </a:endParaRPr>
          </a:p>
        </p:txBody>
      </p:sp>
      <p:sp>
        <p:nvSpPr>
          <p:cNvPr id="198" name="Google Shape;198;p27"/>
          <p:cNvSpPr/>
          <p:nvPr/>
        </p:nvSpPr>
        <p:spPr>
          <a:xfrm>
            <a:off x="955025" y="2190098"/>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8263025" y="2190125"/>
            <a:ext cx="371400" cy="3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b</a:t>
            </a:r>
            <a:endParaRPr>
              <a:latin typeface="Century Gothic"/>
              <a:ea typeface="Century Gothic"/>
              <a:cs typeface="Century Gothic"/>
              <a:sym typeface="Century Gothic"/>
            </a:endParaRPr>
          </a:p>
        </p:txBody>
      </p:sp>
      <p:sp>
        <p:nvSpPr>
          <p:cNvPr id="200" name="Google Shape;200;p27"/>
          <p:cNvSpPr/>
          <p:nvPr/>
        </p:nvSpPr>
        <p:spPr>
          <a:xfrm>
            <a:off x="8263025" y="3363375"/>
            <a:ext cx="371400" cy="3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c</a:t>
            </a:r>
            <a:endParaRPr>
              <a:latin typeface="Century Gothic"/>
              <a:ea typeface="Century Gothic"/>
              <a:cs typeface="Century Gothic"/>
              <a:sym typeface="Century Gothic"/>
            </a:endParaRPr>
          </a:p>
        </p:txBody>
      </p:sp>
      <p:sp>
        <p:nvSpPr>
          <p:cNvPr id="201" name="Google Shape;201;p27"/>
          <p:cNvSpPr/>
          <p:nvPr/>
        </p:nvSpPr>
        <p:spPr>
          <a:xfrm>
            <a:off x="1838542" y="2190148"/>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2232795" y="1331198"/>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nvSpPr>
        <p:spPr>
          <a:xfrm>
            <a:off x="-6" y="3721275"/>
            <a:ext cx="1133400" cy="5850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FFFFFF"/>
                </a:solidFill>
                <a:latin typeface="Titillium Web Light"/>
                <a:ea typeface="Titillium Web Light"/>
                <a:cs typeface="Titillium Web Light"/>
                <a:sym typeface="Titillium Web Light"/>
              </a:rPr>
              <a:t>Starting Image</a:t>
            </a:r>
            <a:endParaRPr>
              <a:solidFill>
                <a:srgbClr val="FFFFFF"/>
              </a:solidFill>
            </a:endParaRPr>
          </a:p>
        </p:txBody>
      </p:sp>
      <p:sp>
        <p:nvSpPr>
          <p:cNvPr id="204" name="Google Shape;204;p27"/>
          <p:cNvSpPr txBox="1"/>
          <p:nvPr/>
        </p:nvSpPr>
        <p:spPr>
          <a:xfrm rot="5400000">
            <a:off x="460623" y="2265048"/>
            <a:ext cx="2246700" cy="339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 6   5x5 Filters</a:t>
            </a:r>
            <a:endParaRPr/>
          </a:p>
        </p:txBody>
      </p:sp>
      <p:sp>
        <p:nvSpPr>
          <p:cNvPr id="205" name="Google Shape;205;p27"/>
          <p:cNvSpPr txBox="1"/>
          <p:nvPr/>
        </p:nvSpPr>
        <p:spPr>
          <a:xfrm>
            <a:off x="7688102" y="3721263"/>
            <a:ext cx="1455900" cy="5850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FFFFFF"/>
                </a:solidFill>
                <a:latin typeface="Titillium Web Light"/>
                <a:ea typeface="Titillium Web Light"/>
                <a:cs typeface="Titillium Web Light"/>
                <a:sym typeface="Titillium Web Light"/>
              </a:rPr>
              <a:t>End Probabilities</a:t>
            </a:r>
            <a:endParaRPr>
              <a:solidFill>
                <a:srgbClr val="FFFFFF"/>
              </a:solidFill>
            </a:endParaRPr>
          </a:p>
        </p:txBody>
      </p:sp>
      <p:sp>
        <p:nvSpPr>
          <p:cNvPr id="206" name="Google Shape;206;p27"/>
          <p:cNvSpPr/>
          <p:nvPr/>
        </p:nvSpPr>
        <p:spPr>
          <a:xfrm>
            <a:off x="7414990" y="2190095"/>
            <a:ext cx="6588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7414990" y="1172670"/>
            <a:ext cx="6588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7414990" y="3363370"/>
            <a:ext cx="6588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nvSpPr>
        <p:spPr>
          <a:xfrm rot="5400000">
            <a:off x="1346326" y="2298573"/>
            <a:ext cx="2246700" cy="296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Max Pooling</a:t>
            </a:r>
            <a:endParaRPr/>
          </a:p>
        </p:txBody>
      </p:sp>
      <p:sp>
        <p:nvSpPr>
          <p:cNvPr id="210" name="Google Shape;210;p27"/>
          <p:cNvSpPr/>
          <p:nvPr/>
        </p:nvSpPr>
        <p:spPr>
          <a:xfrm>
            <a:off x="3190784" y="1337248"/>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769301" y="2196123"/>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rot="5400000">
            <a:off x="2274898" y="2271073"/>
            <a:ext cx="2246700" cy="339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 16   5x5 Filters</a:t>
            </a:r>
            <a:endParaRPr/>
          </a:p>
        </p:txBody>
      </p:sp>
      <p:sp>
        <p:nvSpPr>
          <p:cNvPr id="213" name="Google Shape;213;p27"/>
          <p:cNvSpPr/>
          <p:nvPr/>
        </p:nvSpPr>
        <p:spPr>
          <a:xfrm>
            <a:off x="4121527" y="1343360"/>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3700043" y="2202235"/>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4583560" y="2202285"/>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4977814" y="1343335"/>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txBox="1"/>
          <p:nvPr/>
        </p:nvSpPr>
        <p:spPr>
          <a:xfrm rot="5400000">
            <a:off x="3205641" y="2277185"/>
            <a:ext cx="2246700" cy="339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Max Pooling</a:t>
            </a:r>
            <a:endParaRPr/>
          </a:p>
        </p:txBody>
      </p:sp>
      <p:sp>
        <p:nvSpPr>
          <p:cNvPr id="218" name="Google Shape;218;p27"/>
          <p:cNvSpPr txBox="1"/>
          <p:nvPr/>
        </p:nvSpPr>
        <p:spPr>
          <a:xfrm rot="5400000">
            <a:off x="3856415" y="2292375"/>
            <a:ext cx="2638200" cy="296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FC 400</a:t>
            </a:r>
            <a:endParaRPr/>
          </a:p>
        </p:txBody>
      </p:sp>
      <p:sp>
        <p:nvSpPr>
          <p:cNvPr id="219" name="Google Shape;219;p27"/>
          <p:cNvSpPr/>
          <p:nvPr/>
        </p:nvSpPr>
        <p:spPr>
          <a:xfrm>
            <a:off x="5452258" y="2202285"/>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5908687" y="1361685"/>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rot="5400000">
            <a:off x="4787288" y="2310725"/>
            <a:ext cx="2638200" cy="296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FC 120</a:t>
            </a:r>
            <a:endParaRPr/>
          </a:p>
        </p:txBody>
      </p:sp>
      <p:sp>
        <p:nvSpPr>
          <p:cNvPr id="222" name="Google Shape;222;p27"/>
          <p:cNvSpPr/>
          <p:nvPr/>
        </p:nvSpPr>
        <p:spPr>
          <a:xfrm>
            <a:off x="6383106" y="2255610"/>
            <a:ext cx="3744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6839560" y="1380010"/>
            <a:ext cx="392400" cy="22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rot="5400000">
            <a:off x="5718161" y="2329050"/>
            <a:ext cx="2638200" cy="296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latin typeface="Titillium Web Light"/>
                <a:ea typeface="Titillium Web Light"/>
                <a:cs typeface="Titillium Web Light"/>
                <a:sym typeface="Titillium Web Light"/>
              </a:rPr>
              <a:t>FC 84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p:nvPr/>
        </p:nvSpPr>
        <p:spPr>
          <a:xfrm>
            <a:off x="4024150" y="837038"/>
            <a:ext cx="4456494" cy="3469432"/>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2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4210637" y="1021277"/>
            <a:ext cx="4083600" cy="26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DFFB1"/>
                </a:solidFill>
                <a:latin typeface="Titillium Web Light"/>
                <a:ea typeface="Titillium Web Light"/>
                <a:cs typeface="Titillium Web Light"/>
                <a:sym typeface="Titillium Web Light"/>
              </a:rPr>
              <a:t>Place your screenshot here</a:t>
            </a:r>
            <a:endParaRPr sz="1000">
              <a:solidFill>
                <a:srgbClr val="7DFFB1"/>
              </a:solidFill>
              <a:latin typeface="Titillium Web Light"/>
              <a:ea typeface="Titillium Web Light"/>
              <a:cs typeface="Titillium Web Light"/>
              <a:sym typeface="Titillium Web Light"/>
            </a:endParaRPr>
          </a:p>
        </p:txBody>
      </p:sp>
      <p:sp>
        <p:nvSpPr>
          <p:cNvPr id="231" name="Google Shape;231;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28"/>
          <p:cNvSpPr txBox="1"/>
          <p:nvPr>
            <p:ph idx="4294967295" type="body"/>
          </p:nvPr>
        </p:nvSpPr>
        <p:spPr>
          <a:xfrm>
            <a:off x="685800" y="373575"/>
            <a:ext cx="2897700" cy="4396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4800">
                <a:latin typeface="Titillium Web"/>
                <a:ea typeface="Titillium Web"/>
                <a:cs typeface="Titillium Web"/>
                <a:sym typeface="Titillium Web"/>
              </a:rPr>
              <a:t>THE CNN</a:t>
            </a:r>
            <a:endParaRPr b="1" sz="4800">
              <a:latin typeface="Titillium Web"/>
              <a:ea typeface="Titillium Web"/>
              <a:cs typeface="Titillium Web"/>
              <a:sym typeface="Titillium Web"/>
            </a:endParaRPr>
          </a:p>
          <a:p>
            <a:pPr indent="0" lvl="0" marL="0" rtl="0" algn="l">
              <a:spcBef>
                <a:spcPts val="600"/>
              </a:spcBef>
              <a:spcAft>
                <a:spcPts val="0"/>
              </a:spcAft>
              <a:buNone/>
            </a:pPr>
            <a:r>
              <a:t/>
            </a:r>
            <a:endParaRPr sz="4800"/>
          </a:p>
        </p:txBody>
      </p:sp>
      <p:pic>
        <p:nvPicPr>
          <p:cNvPr id="233" name="Google Shape;233;p28"/>
          <p:cNvPicPr preferRelativeResize="0"/>
          <p:nvPr/>
        </p:nvPicPr>
        <p:blipFill rotWithShape="1">
          <a:blip r:embed="rId3">
            <a:alphaModFix/>
          </a:blip>
          <a:srcRect b="0" l="0" r="21783" t="0"/>
          <a:stretch/>
        </p:blipFill>
        <p:spPr>
          <a:xfrm>
            <a:off x="4210625" y="1021275"/>
            <a:ext cx="4083599" cy="260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4</a:t>
            </a:r>
            <a:r>
              <a:rPr lang="en"/>
              <a:t>.</a:t>
            </a:r>
            <a:endParaRPr/>
          </a:p>
          <a:p>
            <a:pPr indent="0" lvl="0" marL="0" rtl="0" algn="l">
              <a:spcBef>
                <a:spcPts val="0"/>
              </a:spcBef>
              <a:spcAft>
                <a:spcPts val="0"/>
              </a:spcAft>
              <a:buNone/>
            </a:pPr>
            <a:r>
              <a:rPr lang="en"/>
              <a:t>RESULTS</a:t>
            </a:r>
            <a:endParaRPr/>
          </a:p>
        </p:txBody>
      </p:sp>
      <p:sp>
        <p:nvSpPr>
          <p:cNvPr id="239" name="Google Shape;239;p29"/>
          <p:cNvSpPr txBox="1"/>
          <p:nvPr>
            <p:ph idx="1" type="subTitle"/>
          </p:nvPr>
        </p:nvSpPr>
        <p:spPr>
          <a:xfrm>
            <a:off x="685800" y="2840050"/>
            <a:ext cx="5796900" cy="4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did my model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2"/>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INTRO</a:t>
            </a:r>
            <a:endParaRPr/>
          </a:p>
        </p:txBody>
      </p:sp>
      <p:sp>
        <p:nvSpPr>
          <p:cNvPr id="60" name="Google Shape;60;p12"/>
          <p:cNvSpPr txBox="1"/>
          <p:nvPr>
            <p:ph idx="1" type="subTitle"/>
          </p:nvPr>
        </p:nvSpPr>
        <p:spPr>
          <a:xfrm>
            <a:off x="685800" y="2840050"/>
            <a:ext cx="5796900" cy="4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 Convolutional Neural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idx="4294967295" type="ctrTitle"/>
          </p:nvPr>
        </p:nvSpPr>
        <p:spPr>
          <a:xfrm>
            <a:off x="685800" y="6480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99% </a:t>
            </a:r>
            <a:r>
              <a:rPr lang="en" sz="4800">
                <a:solidFill>
                  <a:srgbClr val="7DFFB1"/>
                </a:solidFill>
              </a:rPr>
              <a:t>(4897/4898) </a:t>
            </a:r>
            <a:endParaRPr sz="4800">
              <a:solidFill>
                <a:srgbClr val="7DFFB1"/>
              </a:solidFill>
            </a:endParaRPr>
          </a:p>
        </p:txBody>
      </p:sp>
      <p:sp>
        <p:nvSpPr>
          <p:cNvPr id="245" name="Google Shape;245;p30"/>
          <p:cNvSpPr txBox="1"/>
          <p:nvPr>
            <p:ph idx="4294967295" type="subTitle"/>
          </p:nvPr>
        </p:nvSpPr>
        <p:spPr>
          <a:xfrm>
            <a:off x="685800" y="14113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Training</a:t>
            </a:r>
            <a:endParaRPr sz="2400"/>
          </a:p>
        </p:txBody>
      </p:sp>
      <p:sp>
        <p:nvSpPr>
          <p:cNvPr id="246" name="Google Shape;246;p30"/>
          <p:cNvSpPr txBox="1"/>
          <p:nvPr>
            <p:ph idx="4294967295" type="ctrTitle"/>
          </p:nvPr>
        </p:nvSpPr>
        <p:spPr>
          <a:xfrm>
            <a:off x="685800" y="32769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91% </a:t>
            </a:r>
            <a:r>
              <a:rPr lang="en" sz="4800">
                <a:solidFill>
                  <a:srgbClr val="7DFFB1"/>
                </a:solidFill>
              </a:rPr>
              <a:t>(2705/2941)</a:t>
            </a:r>
            <a:endParaRPr sz="4800">
              <a:solidFill>
                <a:srgbClr val="7DFFB1"/>
              </a:solidFill>
            </a:endParaRPr>
          </a:p>
        </p:txBody>
      </p:sp>
      <p:sp>
        <p:nvSpPr>
          <p:cNvPr id="247" name="Google Shape;247;p30"/>
          <p:cNvSpPr txBox="1"/>
          <p:nvPr>
            <p:ph idx="4294967295" type="subTitle"/>
          </p:nvPr>
        </p:nvSpPr>
        <p:spPr>
          <a:xfrm>
            <a:off x="685800" y="40402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Test</a:t>
            </a:r>
            <a:endParaRPr sz="2400"/>
          </a:p>
        </p:txBody>
      </p:sp>
      <p:sp>
        <p:nvSpPr>
          <p:cNvPr id="248" name="Google Shape;248;p30"/>
          <p:cNvSpPr txBox="1"/>
          <p:nvPr>
            <p:ph idx="4294967295" type="ctrTitle"/>
          </p:nvPr>
        </p:nvSpPr>
        <p:spPr>
          <a:xfrm>
            <a:off x="685800" y="196245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100%</a:t>
            </a:r>
            <a:r>
              <a:rPr lang="en" sz="4800"/>
              <a:t> </a:t>
            </a:r>
            <a:r>
              <a:rPr lang="en" sz="4800">
                <a:solidFill>
                  <a:srgbClr val="7DFFB1"/>
                </a:solidFill>
              </a:rPr>
              <a:t>(1225/1225)</a:t>
            </a:r>
            <a:endParaRPr sz="4800">
              <a:solidFill>
                <a:srgbClr val="7DFFB1"/>
              </a:solidFill>
            </a:endParaRPr>
          </a:p>
        </p:txBody>
      </p:sp>
      <p:sp>
        <p:nvSpPr>
          <p:cNvPr id="249" name="Google Shape;249;p30"/>
          <p:cNvSpPr txBox="1"/>
          <p:nvPr>
            <p:ph idx="4294967295" type="subTitle"/>
          </p:nvPr>
        </p:nvSpPr>
        <p:spPr>
          <a:xfrm>
            <a:off x="685800" y="272575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Validation</a:t>
            </a:r>
            <a:endParaRPr sz="2400"/>
          </a:p>
        </p:txBody>
      </p:sp>
      <p:sp>
        <p:nvSpPr>
          <p:cNvPr id="250" name="Google Shape;250;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idx="4294967295" type="ctrTitle"/>
          </p:nvPr>
        </p:nvSpPr>
        <p:spPr>
          <a:xfrm>
            <a:off x="685800" y="1084375"/>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97% </a:t>
            </a:r>
            <a:r>
              <a:rPr lang="en" sz="4800">
                <a:solidFill>
                  <a:srgbClr val="7DFFB1"/>
                </a:solidFill>
              </a:rPr>
              <a:t>(1682/1730) </a:t>
            </a:r>
            <a:endParaRPr sz="4800">
              <a:solidFill>
                <a:srgbClr val="7DFFB1"/>
              </a:solidFill>
            </a:endParaRPr>
          </a:p>
        </p:txBody>
      </p:sp>
      <p:sp>
        <p:nvSpPr>
          <p:cNvPr id="256" name="Google Shape;256;p31"/>
          <p:cNvSpPr txBox="1"/>
          <p:nvPr>
            <p:ph idx="4294967295" type="subTitle"/>
          </p:nvPr>
        </p:nvSpPr>
        <p:spPr>
          <a:xfrm>
            <a:off x="685800" y="1847684"/>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Green</a:t>
            </a:r>
            <a:endParaRPr sz="2400"/>
          </a:p>
        </p:txBody>
      </p:sp>
      <p:sp>
        <p:nvSpPr>
          <p:cNvPr id="257" name="Google Shape;257;p31"/>
          <p:cNvSpPr txBox="1"/>
          <p:nvPr>
            <p:ph idx="4294967295" type="ctrTitle"/>
          </p:nvPr>
        </p:nvSpPr>
        <p:spPr>
          <a:xfrm>
            <a:off x="685800" y="3713275"/>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34</a:t>
            </a:r>
            <a:r>
              <a:rPr lang="en" sz="4800"/>
              <a:t>% </a:t>
            </a:r>
            <a:r>
              <a:rPr lang="en" sz="4800">
                <a:solidFill>
                  <a:srgbClr val="7DFFB1"/>
                </a:solidFill>
              </a:rPr>
              <a:t>(59/169)</a:t>
            </a:r>
            <a:endParaRPr sz="4800">
              <a:solidFill>
                <a:srgbClr val="7DFFB1"/>
              </a:solidFill>
            </a:endParaRPr>
          </a:p>
        </p:txBody>
      </p:sp>
      <p:sp>
        <p:nvSpPr>
          <p:cNvPr id="258" name="Google Shape;258;p31"/>
          <p:cNvSpPr txBox="1"/>
          <p:nvPr>
            <p:ph idx="4294967295" type="subTitle"/>
          </p:nvPr>
        </p:nvSpPr>
        <p:spPr>
          <a:xfrm>
            <a:off x="685800" y="4476584"/>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Yellow</a:t>
            </a:r>
            <a:endParaRPr sz="2400"/>
          </a:p>
        </p:txBody>
      </p:sp>
      <p:sp>
        <p:nvSpPr>
          <p:cNvPr id="259" name="Google Shape;259;p31"/>
          <p:cNvSpPr txBox="1"/>
          <p:nvPr>
            <p:ph idx="4294967295" type="ctrTitle"/>
          </p:nvPr>
        </p:nvSpPr>
        <p:spPr>
          <a:xfrm>
            <a:off x="685800" y="2398825"/>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92</a:t>
            </a:r>
            <a:r>
              <a:rPr lang="en" sz="4800"/>
              <a:t>% </a:t>
            </a:r>
            <a:r>
              <a:rPr lang="en" sz="4800">
                <a:solidFill>
                  <a:srgbClr val="7DFFB1"/>
                </a:solidFill>
              </a:rPr>
              <a:t>(964/1042)</a:t>
            </a:r>
            <a:endParaRPr sz="4800">
              <a:solidFill>
                <a:srgbClr val="7DFFB1"/>
              </a:solidFill>
            </a:endParaRPr>
          </a:p>
        </p:txBody>
      </p:sp>
      <p:sp>
        <p:nvSpPr>
          <p:cNvPr id="260" name="Google Shape;260;p31"/>
          <p:cNvSpPr txBox="1"/>
          <p:nvPr>
            <p:ph idx="4294967295" type="subTitle"/>
          </p:nvPr>
        </p:nvSpPr>
        <p:spPr>
          <a:xfrm>
            <a:off x="685800" y="3162134"/>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Red</a:t>
            </a:r>
            <a:endParaRPr sz="2400"/>
          </a:p>
        </p:txBody>
      </p:sp>
      <p:sp>
        <p:nvSpPr>
          <p:cNvPr id="261" name="Google Shape;261;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1"/>
          <p:cNvSpPr txBox="1"/>
          <p:nvPr>
            <p:ph idx="4294967295" type="title"/>
          </p:nvPr>
        </p:nvSpPr>
        <p:spPr>
          <a:xfrm>
            <a:off x="457200" y="2269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Inside the Test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and Analysis</a:t>
            </a:r>
            <a:endParaRPr/>
          </a:p>
        </p:txBody>
      </p:sp>
      <p:sp>
        <p:nvSpPr>
          <p:cNvPr id="268" name="Google Shape;268;p32"/>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As expected, green was the most accurate, then red, then yellow</a:t>
            </a:r>
            <a:endParaRPr sz="1800"/>
          </a:p>
          <a:p>
            <a:pPr indent="-342900" lvl="0" marL="457200" rtl="0" algn="l">
              <a:spcBef>
                <a:spcPts val="0"/>
              </a:spcBef>
              <a:spcAft>
                <a:spcPts val="0"/>
              </a:spcAft>
              <a:buSzPts val="1800"/>
              <a:buChar char="▰"/>
            </a:pPr>
            <a:r>
              <a:rPr lang="en" sz="1800"/>
              <a:t>Most likely due to lack of training data for </a:t>
            </a:r>
            <a:r>
              <a:rPr lang="en" sz="1800"/>
              <a:t>yellow</a:t>
            </a:r>
            <a:endParaRPr sz="1800"/>
          </a:p>
          <a:p>
            <a:pPr indent="-342900" lvl="1" marL="914400" rtl="0" algn="l">
              <a:spcBef>
                <a:spcPts val="0"/>
              </a:spcBef>
              <a:spcAft>
                <a:spcPts val="0"/>
              </a:spcAft>
              <a:buSzPts val="1800"/>
              <a:buChar char="○"/>
            </a:pPr>
            <a:r>
              <a:rPr lang="en" sz="1800"/>
              <a:t>Many yellow’s were classified as green</a:t>
            </a:r>
            <a:endParaRPr sz="1800"/>
          </a:p>
          <a:p>
            <a:pPr indent="-342900" lvl="0" marL="457200" rtl="0" algn="l">
              <a:spcBef>
                <a:spcPts val="0"/>
              </a:spcBef>
              <a:spcAft>
                <a:spcPts val="0"/>
              </a:spcAft>
              <a:buSzPts val="1800"/>
              <a:buChar char="▰"/>
            </a:pPr>
            <a:r>
              <a:rPr lang="en" sz="1800"/>
              <a:t>Confusion Matrix: </a:t>
            </a:r>
            <a:endParaRPr sz="1800"/>
          </a:p>
          <a:p>
            <a:pPr indent="-342900" lvl="1" marL="914400" rtl="0" algn="l">
              <a:spcBef>
                <a:spcPts val="0"/>
              </a:spcBef>
              <a:spcAft>
                <a:spcPts val="0"/>
              </a:spcAft>
              <a:buSzPts val="1800"/>
              <a:buChar char="○"/>
            </a:pPr>
            <a:r>
              <a:rPr lang="en" sz="1800"/>
              <a:t>Class 1 = Green, Class 2 = Red, Class 3 = Yellow</a:t>
            </a:r>
            <a:endParaRPr sz="1800"/>
          </a:p>
        </p:txBody>
      </p:sp>
      <p:sp>
        <p:nvSpPr>
          <p:cNvPr id="269" name="Google Shape;269;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2"/>
          <p:cNvPicPr preferRelativeResize="0"/>
          <p:nvPr/>
        </p:nvPicPr>
        <p:blipFill>
          <a:blip r:embed="rId3">
            <a:alphaModFix/>
          </a:blip>
          <a:stretch>
            <a:fillRect/>
          </a:stretch>
        </p:blipFill>
        <p:spPr>
          <a:xfrm>
            <a:off x="1529331" y="3210300"/>
            <a:ext cx="3806974" cy="162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447925" y="3231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 Video</a:t>
            </a:r>
            <a:endParaRPr/>
          </a:p>
        </p:txBody>
      </p:sp>
      <p:sp>
        <p:nvSpPr>
          <p:cNvPr id="276" name="Google Shape;276;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This is a stop motion video of 5093 images from a car's dash cam. Each second has 30 frames, and each frame's traffic lights are outlined in the color that my convolutional neural network predicts it to be. All these images have been taken from the Bosch dataset, train data, and can be found in the link below.&#10;&#10;Bosch dataset: https://hci.iwr.uni-heidelberg.de/node/6132&#10;Github link: [link placeholder]" id="277" name="Google Shape;277;p33" title="Traffic Light Project: Stop Motion Annotation Example">
            <a:hlinkClick r:id="rId3"/>
          </p:cNvPr>
          <p:cNvPicPr preferRelativeResize="0"/>
          <p:nvPr/>
        </p:nvPicPr>
        <p:blipFill>
          <a:blip r:embed="rId4">
            <a:alphaModFix/>
          </a:blip>
          <a:stretch>
            <a:fillRect/>
          </a:stretch>
        </p:blipFill>
        <p:spPr>
          <a:xfrm>
            <a:off x="2211738" y="1384850"/>
            <a:ext cx="4720534" cy="354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Expansions</a:t>
            </a:r>
            <a:endParaRPr/>
          </a:p>
        </p:txBody>
      </p:sp>
      <p:sp>
        <p:nvSpPr>
          <p:cNvPr id="283" name="Google Shape;283;p34"/>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Use data augmentation to make training data categories roughly even</a:t>
            </a:r>
            <a:endParaRPr sz="1800"/>
          </a:p>
          <a:p>
            <a:pPr indent="-342900" lvl="0" marL="457200" rtl="0" algn="l">
              <a:spcBef>
                <a:spcPts val="0"/>
              </a:spcBef>
              <a:spcAft>
                <a:spcPts val="0"/>
              </a:spcAft>
              <a:buSzPts val="1800"/>
              <a:buChar char="▰"/>
            </a:pPr>
            <a:r>
              <a:rPr lang="en" sz="1800"/>
              <a:t>Incorporate</a:t>
            </a:r>
            <a:r>
              <a:rPr lang="en" sz="1800"/>
              <a:t> arrows (all colors, left, straight, and right)</a:t>
            </a:r>
            <a:endParaRPr sz="1800"/>
          </a:p>
          <a:p>
            <a:pPr indent="-342900" lvl="0" marL="457200" rtl="0" algn="l">
              <a:spcBef>
                <a:spcPts val="0"/>
              </a:spcBef>
              <a:spcAft>
                <a:spcPts val="0"/>
              </a:spcAft>
              <a:buSzPts val="1800"/>
              <a:buChar char="▰"/>
            </a:pPr>
            <a:r>
              <a:rPr lang="en" sz="1800"/>
              <a:t>Include image detection, find traffic lights without bounding boxes from YAML</a:t>
            </a:r>
            <a:endParaRPr sz="1800"/>
          </a:p>
          <a:p>
            <a:pPr indent="-342900" lvl="0" marL="457200" rtl="0" algn="l">
              <a:spcBef>
                <a:spcPts val="0"/>
              </a:spcBef>
              <a:spcAft>
                <a:spcPts val="0"/>
              </a:spcAft>
              <a:buSzPts val="1800"/>
              <a:buChar char="▰"/>
            </a:pPr>
            <a:r>
              <a:rPr lang="en" sz="1800"/>
              <a:t>Create hardware, attach to dashcam, predict in real time</a:t>
            </a:r>
            <a:endParaRPr sz="1800"/>
          </a:p>
          <a:p>
            <a:pPr indent="-342900" lvl="0" marL="457200" rtl="0" algn="l">
              <a:spcBef>
                <a:spcPts val="0"/>
              </a:spcBef>
              <a:spcAft>
                <a:spcPts val="0"/>
              </a:spcAft>
              <a:buSzPts val="1800"/>
              <a:buChar char="▰"/>
            </a:pPr>
            <a:r>
              <a:rPr lang="en" sz="1800"/>
              <a:t>Use on self-driving cars!</a:t>
            </a:r>
            <a:endParaRPr sz="1800"/>
          </a:p>
        </p:txBody>
      </p:sp>
      <p:sp>
        <p:nvSpPr>
          <p:cNvPr id="284" name="Google Shape;284;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5"/>
          <p:cNvSpPr txBox="1"/>
          <p:nvPr>
            <p:ph idx="4294967295" type="ctrTitle"/>
          </p:nvPr>
        </p:nvSpPr>
        <p:spPr>
          <a:xfrm>
            <a:off x="685800" y="440350"/>
            <a:ext cx="43605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THANK YOU</a:t>
            </a:r>
            <a:r>
              <a:rPr lang="en" sz="6000"/>
              <a:t>!</a:t>
            </a:r>
            <a:endParaRPr sz="6000"/>
          </a:p>
        </p:txBody>
      </p:sp>
      <p:sp>
        <p:nvSpPr>
          <p:cNvPr id="291" name="Google Shape;291;p35"/>
          <p:cNvSpPr txBox="1"/>
          <p:nvPr>
            <p:ph idx="4294967295" type="subTitle"/>
          </p:nvPr>
        </p:nvSpPr>
        <p:spPr>
          <a:xfrm>
            <a:off x="685800" y="1639969"/>
            <a:ext cx="4360500" cy="31506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Y</a:t>
            </a:r>
            <a:r>
              <a:rPr lang="en"/>
              <a:t>ou can find me at</a:t>
            </a:r>
            <a:endParaRPr/>
          </a:p>
          <a:p>
            <a:pPr indent="-381000" lvl="0" marL="457200" rtl="0" algn="l">
              <a:spcBef>
                <a:spcPts val="600"/>
              </a:spcBef>
              <a:spcAft>
                <a:spcPts val="0"/>
              </a:spcAft>
              <a:buClr>
                <a:srgbClr val="7DFFB1"/>
              </a:buClr>
              <a:buSzPts val="2400"/>
              <a:buChar char="▰"/>
            </a:pPr>
            <a:r>
              <a:rPr lang="en" u="sng">
                <a:solidFill>
                  <a:schemeClr val="accent5"/>
                </a:solidFill>
                <a:hlinkClick r:id="rId3"/>
              </a:rPr>
              <a:t>jerryxu4@gmail.com</a:t>
            </a:r>
            <a:endParaRPr>
              <a:solidFill>
                <a:schemeClr val="accent5"/>
              </a:solidFill>
            </a:endParaRPr>
          </a:p>
          <a:p>
            <a:pPr indent="-381000" lvl="0" marL="457200" rtl="0" algn="l">
              <a:spcBef>
                <a:spcPts val="0"/>
              </a:spcBef>
              <a:spcAft>
                <a:spcPts val="0"/>
              </a:spcAft>
              <a:buClr>
                <a:srgbClr val="7DFFB1"/>
              </a:buClr>
              <a:buSzPts val="2400"/>
              <a:buChar char="▰"/>
            </a:pPr>
            <a:r>
              <a:rPr lang="en"/>
              <a:t>Github: </a:t>
            </a:r>
            <a:r>
              <a:rPr lang="en" u="sng">
                <a:solidFill>
                  <a:schemeClr val="accent5"/>
                </a:solidFill>
                <a:hlinkClick r:id="rId4"/>
              </a:rPr>
              <a:t>https://github.com/xu-jerry/trafficlight-project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Convolutional Neural Network</a:t>
            </a:r>
            <a:endParaRPr/>
          </a:p>
        </p:txBody>
      </p:sp>
      <p:sp>
        <p:nvSpPr>
          <p:cNvPr id="66" name="Google Shape;66;p13"/>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Used in machine learning, specifically images to build models that can label data</a:t>
            </a:r>
            <a:endParaRPr sz="1800"/>
          </a:p>
          <a:p>
            <a:pPr indent="-342900" lvl="0" marL="457200" rtl="0" algn="l">
              <a:spcBef>
                <a:spcPts val="0"/>
              </a:spcBef>
              <a:spcAft>
                <a:spcPts val="0"/>
              </a:spcAft>
              <a:buSzPts val="1800"/>
              <a:buChar char="▰"/>
            </a:pPr>
            <a:r>
              <a:rPr lang="en" sz="1800"/>
              <a:t>Comprised of layers of “neurons” that take information from the previous layer and change it by giving it a weight and bias</a:t>
            </a:r>
            <a:endParaRPr sz="1800"/>
          </a:p>
          <a:p>
            <a:pPr indent="-342900" lvl="0" marL="457200" rtl="0" algn="l">
              <a:spcBef>
                <a:spcPts val="0"/>
              </a:spcBef>
              <a:spcAft>
                <a:spcPts val="0"/>
              </a:spcAft>
              <a:buSzPts val="1800"/>
              <a:buChar char="▰"/>
            </a:pPr>
            <a:r>
              <a:rPr lang="en" sz="1800"/>
              <a:t>Will input an image and output a matrix of probabilities - size is number of </a:t>
            </a:r>
            <a:r>
              <a:rPr lang="en" sz="1800"/>
              <a:t>labels</a:t>
            </a:r>
            <a:endParaRPr sz="1800"/>
          </a:p>
          <a:p>
            <a:pPr indent="-342900" lvl="1" marL="914400" rtl="0" algn="l">
              <a:spcBef>
                <a:spcPts val="0"/>
              </a:spcBef>
              <a:spcAft>
                <a:spcPts val="0"/>
              </a:spcAft>
              <a:buSzPts val="1800"/>
              <a:buChar char="○"/>
            </a:pPr>
            <a:r>
              <a:rPr lang="en" sz="1800"/>
              <a:t>For my project, since there are 3 labels (green, red, yellow), the output is three numbers</a:t>
            </a:r>
            <a:endParaRPr sz="1800"/>
          </a:p>
          <a:p>
            <a:pPr indent="-342900" lvl="1" marL="914400" rtl="0" algn="l">
              <a:spcBef>
                <a:spcPts val="0"/>
              </a:spcBef>
              <a:spcAft>
                <a:spcPts val="0"/>
              </a:spcAft>
              <a:buSzPts val="1800"/>
              <a:buChar char="○"/>
            </a:pPr>
            <a:r>
              <a:rPr lang="en" sz="1800"/>
              <a:t>The highest number’s location is the prediction result</a:t>
            </a:r>
            <a:endParaRPr sz="1800"/>
          </a:p>
        </p:txBody>
      </p:sp>
      <p:sp>
        <p:nvSpPr>
          <p:cNvPr id="67" name="Google Shape;67;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rotWithShape="1">
          <a:blip r:embed="rId3">
            <a:alphaModFix/>
          </a:blip>
          <a:srcRect b="0" l="0" r="6515" t="0"/>
          <a:stretch/>
        </p:blipFill>
        <p:spPr>
          <a:xfrm>
            <a:off x="242425" y="791400"/>
            <a:ext cx="8855824" cy="2863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t>
            </a:r>
            <a:r>
              <a:rPr lang="en"/>
              <a:t>.</a:t>
            </a:r>
            <a:endParaRPr/>
          </a:p>
          <a:p>
            <a:pPr indent="0" lvl="0" marL="0" rtl="0" algn="l">
              <a:spcBef>
                <a:spcPts val="0"/>
              </a:spcBef>
              <a:spcAft>
                <a:spcPts val="0"/>
              </a:spcAft>
              <a:buNone/>
            </a:pPr>
            <a:r>
              <a:rPr lang="en"/>
              <a:t>MY PROJECT</a:t>
            </a:r>
            <a:endParaRPr/>
          </a:p>
        </p:txBody>
      </p:sp>
      <p:sp>
        <p:nvSpPr>
          <p:cNvPr id="79" name="Google Shape;79;p15"/>
          <p:cNvSpPr txBox="1"/>
          <p:nvPr>
            <p:ph idx="1" type="subTitle"/>
          </p:nvPr>
        </p:nvSpPr>
        <p:spPr>
          <a:xfrm>
            <a:off x="685800" y="2840050"/>
            <a:ext cx="5796900" cy="4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Traffic Light Recognition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Project</a:t>
            </a:r>
            <a:endParaRPr/>
          </a:p>
        </p:txBody>
      </p:sp>
      <p:sp>
        <p:nvSpPr>
          <p:cNvPr id="85" name="Google Shape;85;p16"/>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Goal: classify an image of a traffic light as red, green, or yellow</a:t>
            </a:r>
            <a:endParaRPr sz="1800"/>
          </a:p>
          <a:p>
            <a:pPr indent="-342900" lvl="0" marL="457200" rtl="0" algn="l">
              <a:spcBef>
                <a:spcPts val="0"/>
              </a:spcBef>
              <a:spcAft>
                <a:spcPts val="0"/>
              </a:spcAft>
              <a:buSzPts val="1800"/>
              <a:buChar char="▰"/>
            </a:pPr>
            <a:r>
              <a:rPr lang="en" sz="1800"/>
              <a:t>Using the online Bosch dataset as training data, I created a CNN from the already annotated images</a:t>
            </a:r>
            <a:endParaRPr sz="1800"/>
          </a:p>
          <a:p>
            <a:pPr indent="-342900" lvl="1" marL="914400" rtl="0" algn="l">
              <a:spcBef>
                <a:spcPts val="0"/>
              </a:spcBef>
              <a:spcAft>
                <a:spcPts val="0"/>
              </a:spcAft>
              <a:buSzPts val="1800"/>
              <a:buChar char="○"/>
            </a:pPr>
            <a:r>
              <a:rPr lang="en" sz="1800"/>
              <a:t>For my project, since there are 3 labels (green, red, yellow), the output is three numbers, and we choose the largest one to determine which label the network predicts</a:t>
            </a:r>
            <a:endParaRPr sz="1800"/>
          </a:p>
        </p:txBody>
      </p:sp>
      <p:sp>
        <p:nvSpPr>
          <p:cNvPr id="86" name="Google Shape;86;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Bosch Dataset</a:t>
            </a:r>
            <a:endParaRPr/>
          </a:p>
        </p:txBody>
      </p:sp>
      <p:sp>
        <p:nvSpPr>
          <p:cNvPr id="92" name="Google Shape;92;p17"/>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Public dataset of annotated traffic lights, can be found </a:t>
            </a:r>
            <a:r>
              <a:rPr lang="en" sz="1800" u="sng">
                <a:solidFill>
                  <a:srgbClr val="FF0000"/>
                </a:solidFill>
                <a:hlinkClick r:id="rId3"/>
              </a:rPr>
              <a:t>here</a:t>
            </a:r>
            <a:endParaRPr sz="1800">
              <a:solidFill>
                <a:srgbClr val="FF0000"/>
              </a:solidFill>
            </a:endParaRPr>
          </a:p>
          <a:p>
            <a:pPr indent="-342900" lvl="0" marL="457200" rtl="0" algn="l">
              <a:spcBef>
                <a:spcPts val="0"/>
              </a:spcBef>
              <a:spcAft>
                <a:spcPts val="0"/>
              </a:spcAft>
              <a:buSzPts val="1800"/>
              <a:buChar char="▰"/>
            </a:pPr>
            <a:r>
              <a:rPr lang="en" sz="1800"/>
              <a:t>The Bosch dataset has both test and training</a:t>
            </a:r>
            <a:endParaRPr sz="1800"/>
          </a:p>
          <a:p>
            <a:pPr indent="-342900" lvl="1" marL="914400" rtl="0" algn="l">
              <a:spcBef>
                <a:spcPts val="0"/>
              </a:spcBef>
              <a:spcAft>
                <a:spcPts val="0"/>
              </a:spcAft>
              <a:buSzPts val="1800"/>
              <a:buChar char="○"/>
            </a:pPr>
            <a:r>
              <a:rPr lang="en" sz="1800"/>
              <a:t>I swapped them because training data had errors in labeling</a:t>
            </a:r>
            <a:endParaRPr sz="1800"/>
          </a:p>
          <a:p>
            <a:pPr indent="-342900" lvl="0" marL="457200" rtl="0" algn="l">
              <a:spcBef>
                <a:spcPts val="0"/>
              </a:spcBef>
              <a:spcAft>
                <a:spcPts val="0"/>
              </a:spcAft>
              <a:buSzPts val="1800"/>
              <a:buChar char="▰"/>
            </a:pPr>
            <a:r>
              <a:rPr lang="en" sz="1800"/>
              <a:t>Training (test file on website): 8334 images</a:t>
            </a:r>
            <a:endParaRPr sz="1800"/>
          </a:p>
          <a:p>
            <a:pPr indent="-342900" lvl="0" marL="457200" rtl="0" algn="l">
              <a:spcBef>
                <a:spcPts val="0"/>
              </a:spcBef>
              <a:spcAft>
                <a:spcPts val="0"/>
              </a:spcAft>
              <a:buSzPts val="1800"/>
              <a:buChar char="▰"/>
            </a:pPr>
            <a:r>
              <a:rPr lang="en" sz="1800"/>
              <a:t>Test (training file on website): 5093 images</a:t>
            </a:r>
            <a:endParaRPr sz="1800"/>
          </a:p>
          <a:p>
            <a:pPr indent="-342900" lvl="0" marL="457200" rtl="0" algn="l">
              <a:spcBef>
                <a:spcPts val="0"/>
              </a:spcBef>
              <a:spcAft>
                <a:spcPts val="0"/>
              </a:spcAft>
              <a:buSzPts val="1800"/>
              <a:buChar char="▰"/>
            </a:pPr>
            <a:r>
              <a:rPr lang="en" sz="1800"/>
              <a:t>Resolution of 1280 x 720 pixels</a:t>
            </a:r>
            <a:endParaRPr sz="1800"/>
          </a:p>
        </p:txBody>
      </p:sp>
      <p:sp>
        <p:nvSpPr>
          <p:cNvPr id="93" name="Google Shape;9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57200" y="821975"/>
            <a:ext cx="4448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EXAMPLE ORIGINAL TRAINING IMAGES</a:t>
            </a:r>
            <a:endParaRPr sz="3000"/>
          </a:p>
        </p:txBody>
      </p:sp>
      <p:sp>
        <p:nvSpPr>
          <p:cNvPr id="99" name="Google Shape;99;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8"/>
          <p:cNvPicPr preferRelativeResize="0"/>
          <p:nvPr/>
        </p:nvPicPr>
        <p:blipFill>
          <a:blip r:embed="rId3">
            <a:alphaModFix/>
          </a:blip>
          <a:stretch>
            <a:fillRect/>
          </a:stretch>
        </p:blipFill>
        <p:spPr>
          <a:xfrm>
            <a:off x="4952075" y="143125"/>
            <a:ext cx="3937949" cy="2215100"/>
          </a:xfrm>
          <a:prstGeom prst="rect">
            <a:avLst/>
          </a:prstGeom>
          <a:noFill/>
          <a:ln>
            <a:noFill/>
          </a:ln>
        </p:spPr>
      </p:pic>
      <p:pic>
        <p:nvPicPr>
          <p:cNvPr id="101" name="Google Shape;101;p18"/>
          <p:cNvPicPr preferRelativeResize="0"/>
          <p:nvPr/>
        </p:nvPicPr>
        <p:blipFill>
          <a:blip r:embed="rId4">
            <a:alphaModFix/>
          </a:blip>
          <a:stretch>
            <a:fillRect/>
          </a:stretch>
        </p:blipFill>
        <p:spPr>
          <a:xfrm>
            <a:off x="4952075" y="2688575"/>
            <a:ext cx="3937949" cy="2215105"/>
          </a:xfrm>
          <a:prstGeom prst="rect">
            <a:avLst/>
          </a:prstGeom>
          <a:noFill/>
          <a:ln>
            <a:noFill/>
          </a:ln>
        </p:spPr>
      </p:pic>
      <p:pic>
        <p:nvPicPr>
          <p:cNvPr id="102" name="Google Shape;102;p18"/>
          <p:cNvPicPr preferRelativeResize="0"/>
          <p:nvPr/>
        </p:nvPicPr>
        <p:blipFill>
          <a:blip r:embed="rId5">
            <a:alphaModFix/>
          </a:blip>
          <a:stretch>
            <a:fillRect/>
          </a:stretch>
        </p:blipFill>
        <p:spPr>
          <a:xfrm>
            <a:off x="457200" y="2688573"/>
            <a:ext cx="3937949" cy="22151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4952075" y="2688578"/>
            <a:ext cx="3937949" cy="2215096"/>
          </a:xfrm>
          <a:prstGeom prst="rect">
            <a:avLst/>
          </a:prstGeom>
          <a:noFill/>
          <a:ln>
            <a:noFill/>
          </a:ln>
        </p:spPr>
      </p:pic>
      <p:pic>
        <p:nvPicPr>
          <p:cNvPr id="108" name="Google Shape;108;p19"/>
          <p:cNvPicPr preferRelativeResize="0"/>
          <p:nvPr/>
        </p:nvPicPr>
        <p:blipFill>
          <a:blip r:embed="rId4">
            <a:alphaModFix/>
          </a:blip>
          <a:stretch>
            <a:fillRect/>
          </a:stretch>
        </p:blipFill>
        <p:spPr>
          <a:xfrm>
            <a:off x="4952075" y="143129"/>
            <a:ext cx="3937949" cy="2215096"/>
          </a:xfrm>
          <a:prstGeom prst="rect">
            <a:avLst/>
          </a:prstGeom>
          <a:noFill/>
          <a:ln>
            <a:noFill/>
          </a:ln>
        </p:spPr>
      </p:pic>
      <p:sp>
        <p:nvSpPr>
          <p:cNvPr id="109" name="Google Shape;109;p19"/>
          <p:cNvSpPr txBox="1"/>
          <p:nvPr>
            <p:ph type="title"/>
          </p:nvPr>
        </p:nvSpPr>
        <p:spPr>
          <a:xfrm>
            <a:off x="457200" y="821975"/>
            <a:ext cx="4448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EXAMPLE ANNOTATED TRAINING IMAGES</a:t>
            </a:r>
            <a:endParaRPr sz="3000"/>
          </a:p>
        </p:txBody>
      </p:sp>
      <p:sp>
        <p:nvSpPr>
          <p:cNvPr id="110" name="Google Shape;110;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9"/>
          <p:cNvPicPr preferRelativeResize="0"/>
          <p:nvPr/>
        </p:nvPicPr>
        <p:blipFill>
          <a:blip r:embed="rId5">
            <a:alphaModFix/>
          </a:blip>
          <a:stretch>
            <a:fillRect/>
          </a:stretch>
        </p:blipFill>
        <p:spPr>
          <a:xfrm>
            <a:off x="457200" y="2688575"/>
            <a:ext cx="3937955" cy="221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